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firstSlideNum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9906000"/>
  <p:notesSz cx="6807200" cy="99393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h+jUJYOpxBOkYW4dLYIsvAP/a0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7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2748be270_0_2:notes"/>
          <p:cNvSpPr/>
          <p:nvPr>
            <p:ph idx="2" type="sldImg"/>
          </p:nvPr>
        </p:nvSpPr>
        <p:spPr>
          <a:xfrm>
            <a:off x="712788" y="746125"/>
            <a:ext cx="53817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b2748be270_0_2:notes"/>
          <p:cNvSpPr txBox="1"/>
          <p:nvPr>
            <p:ph idx="1" type="body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b2748be270_0_2:notes"/>
          <p:cNvSpPr txBox="1"/>
          <p:nvPr>
            <p:ph idx="12" type="sldNum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字太小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順序調整，第一個放其他人沒做的，最重點（亮點）</a:t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箭頭線說明，容易誤導</a:t>
            </a:r>
            <a:endParaRPr/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＊說明字體變大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＊說明由上到下、左到右</a:t>
            </a:r>
            <a:endParaRPr/>
          </a:p>
        </p:txBody>
      </p:sp>
      <p:sp>
        <p:nvSpPr>
          <p:cNvPr id="156" name="Google Shape;156;p6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＊字體變大</a:t>
            </a:r>
            <a:endParaRPr/>
          </a:p>
        </p:txBody>
      </p:sp>
      <p:sp>
        <p:nvSpPr>
          <p:cNvPr id="163" name="Google Shape;163;p7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避免過多選擇而分心（舉例一般電商網站太多商品的問題）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把圖標簡化icon應用的位置講出來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有提到的設計，後面技術點要呼應</a:t>
            </a:r>
            <a:endParaRPr/>
          </a:p>
        </p:txBody>
      </p:sp>
      <p:sp>
        <p:nvSpPr>
          <p:cNvPr id="170" name="Google Shape;170;p8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封面">
  <p:cSld name="封面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title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subTitle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>
  <p:cSld name="兩項物件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0"/>
          <p:cNvSpPr txBox="1"/>
          <p:nvPr>
            <p:ph idx="1" type="body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9" name="Google Shape;49;p40"/>
          <p:cNvSpPr txBox="1"/>
          <p:nvPr>
            <p:ph idx="2" type="body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40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>
  <p:cSld name="比對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 txBox="1"/>
          <p:nvPr>
            <p:ph idx="1" type="body"/>
          </p:nvPr>
        </p:nvSpPr>
        <p:spPr>
          <a:xfrm>
            <a:off x="200472" y="764704"/>
            <a:ext cx="5328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41"/>
          <p:cNvSpPr txBox="1"/>
          <p:nvPr>
            <p:ph idx="2" type="body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◆"/>
              <a:defRPr sz="2000"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🞐"/>
              <a:defRPr sz="1800">
                <a:solidFill>
                  <a:srgbClr val="FFFFFF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rgbClr val="FFFFFF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indent="-3302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4" name="Google Shape;54;p41"/>
          <p:cNvSpPr txBox="1"/>
          <p:nvPr>
            <p:ph idx="3" type="body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41"/>
          <p:cNvSpPr txBox="1"/>
          <p:nvPr>
            <p:ph idx="4" type="body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◆"/>
              <a:defRPr sz="2000"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🞐"/>
              <a:defRPr sz="1800">
                <a:solidFill>
                  <a:srgbClr val="FFFFFF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rgbClr val="FFFFFF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indent="-3302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41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只有標題">
  <p:cSld name="2_只有標題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2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含標題的內容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4"/>
          <p:cNvSpPr txBox="1"/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JhengHei"/>
              <a:buNone/>
              <a:defRPr b="1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4"/>
          <p:cNvSpPr txBox="1"/>
          <p:nvPr>
            <p:ph idx="1" type="body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🞐"/>
              <a:defRPr sz="2400"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>
                <a:solidFill>
                  <a:srgbClr val="FFFFFF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>
                <a:solidFill>
                  <a:srgbClr val="FFFFFF"/>
                </a:solidFill>
              </a:defRPr>
            </a:lvl5pPr>
            <a:lvl6pPr indent="-355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44"/>
          <p:cNvSpPr txBox="1"/>
          <p:nvPr>
            <p:ph idx="2" type="body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>
  <p:cSld name="標題及物件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3"/>
          <p:cNvSpPr txBox="1"/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subTitle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>
  <p:cSld name="只有標題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>
  <p:cSld name="標題及直排文字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/>
          <p:nvPr>
            <p:ph idx="1" type="body"/>
          </p:nvPr>
        </p:nvSpPr>
        <p:spPr>
          <a:xfrm rot="5400000">
            <a:off x="2325740" y="-280940"/>
            <a:ext cx="4680520" cy="7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標題及物件">
  <p:cSld name="1_標題及物件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" type="body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只有標題">
  <p:cSld name="1_只有標題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idx="1" type="body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2" type="body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>
  <p:cSld name="含標題的內容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indent="-355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38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">
  <p:cSld name="自訂版面配置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7.jp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" type="body"/>
          </p:nvPr>
        </p:nvSpPr>
        <p:spPr>
          <a:xfrm>
            <a:off x="1065600" y="979200"/>
            <a:ext cx="77760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b="1" i="0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◆"/>
              <a:defRPr b="0" i="0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🞐"/>
              <a:defRPr b="0" i="0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0"/>
          <p:cNvSpPr/>
          <p:nvPr/>
        </p:nvSpPr>
        <p:spPr>
          <a:xfrm>
            <a:off x="4574841" y="6649854"/>
            <a:ext cx="372218" cy="171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464" y="41821"/>
            <a:ext cx="7810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0"/>
          <p:cNvSpPr txBox="1"/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14" name="Google Shape;14;p30"/>
          <p:cNvGrpSpPr/>
          <p:nvPr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15" name="Google Shape;15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6284791"/>
              <a:ext cx="9906000" cy="17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6;p30"/>
            <p:cNvSpPr txBox="1"/>
            <p:nvPr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zh-TW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2022</a:t>
              </a:r>
              <a:endParaRPr b="0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0"/>
            <p:cNvSpPr/>
            <p:nvPr/>
          </p:nvSpPr>
          <p:spPr>
            <a:xfrm>
              <a:off x="4574241" y="6233704"/>
              <a:ext cx="3561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zh-TW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0"/>
            <p:cNvSpPr txBox="1"/>
            <p:nvPr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©</a:t>
              </a:r>
              <a:endParaRPr b="0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0"/>
            <p:cNvSpPr txBox="1"/>
            <p:nvPr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iSpan</a:t>
              </a:r>
              <a:endParaRPr b="1" sz="7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" name="Google Shape;20;p30"/>
            <p:cNvSpPr txBox="1"/>
            <p:nvPr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資展國際股份有限公司</a:t>
              </a:r>
              <a:endParaRPr b="1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3.jp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1172890" y="4316189"/>
            <a:ext cx="7560220" cy="184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b="0"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	別：第二組</a:t>
            </a:r>
            <a:endParaRPr b="0"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b="0"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	員：劉孟茹、朱逸潔、吳冠宇、蔡政廷</a:t>
            </a:r>
            <a:endParaRPr b="0"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b="0"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指導老師：許雅婷老師、錢達智老師、王亭又老師</a:t>
            </a:r>
            <a:endParaRPr b="0"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9" name="Google Shape;69;p1"/>
          <p:cNvGrpSpPr/>
          <p:nvPr/>
        </p:nvGrpSpPr>
        <p:grpSpPr>
          <a:xfrm>
            <a:off x="635874" y="679488"/>
            <a:ext cx="5082770" cy="2272878"/>
            <a:chOff x="1253650" y="1265136"/>
            <a:chExt cx="7399700" cy="3308946"/>
          </a:xfrm>
        </p:grpSpPr>
        <p:pic>
          <p:nvPicPr>
            <p:cNvPr id="70" name="Google Shape;7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83254">
              <a:off x="1353600" y="1556792"/>
              <a:ext cx="7199800" cy="2725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0327" y="2358750"/>
              <a:ext cx="4551930" cy="13160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1"/>
          <p:cNvSpPr txBox="1"/>
          <p:nvPr>
            <p:ph type="title"/>
          </p:nvPr>
        </p:nvSpPr>
        <p:spPr>
          <a:xfrm>
            <a:off x="0" y="2340000"/>
            <a:ext cx="9906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icrosoft JhengHei"/>
              <a:buNone/>
            </a:pPr>
            <a:r>
              <a:rPr lang="zh-TW" sz="4000"/>
              <a:t>網路書店</a:t>
            </a:r>
            <a:endParaRPr sz="40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" y="1430337"/>
            <a:ext cx="9906000" cy="542766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首頁：ICON選單、今日選書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5385048" y="2204864"/>
            <a:ext cx="194421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27482" y="198821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使用圖標簡化資訊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4953000" y="3777232"/>
            <a:ext cx="1872208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0453" y="101849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隨機推薦今日選書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9584"/>
            <a:ext cx="9906000" cy="540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 rotWithShape="1">
          <a:blip r:embed="rId4">
            <a:alphaModFix/>
          </a:blip>
          <a:srcRect b="0" l="0" r="0" t="16401"/>
          <a:stretch/>
        </p:blipFill>
        <p:spPr>
          <a:xfrm>
            <a:off x="1040201" y="1459585"/>
            <a:ext cx="7825599" cy="540140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首頁：依據書籍類別，隨機推薦書單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4160912" y="4040680"/>
            <a:ext cx="194421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27482" y="-64387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自資料庫渲染內容</a:t>
            </a:r>
            <a:endParaRPr/>
          </a:p>
        </p:txBody>
      </p:sp>
      <p:sp>
        <p:nvSpPr>
          <p:cNvPr id="205" name="Google Shape;205;p11"/>
          <p:cNvSpPr/>
          <p:nvPr/>
        </p:nvSpPr>
        <p:spPr>
          <a:xfrm>
            <a:off x="5169024" y="1580407"/>
            <a:ext cx="1872208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0453" y="101849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依照分類推薦選書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2602"/>
            <a:ext cx="9906000" cy="546394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2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首頁：隨機影片推薦、Footer</a:t>
            </a: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169024" y="1772816"/>
            <a:ext cx="3528392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6151" y="95228"/>
                </a:moveTo>
                <a:lnTo>
                  <a:pt x="-19360" y="95228"/>
                </a:lnTo>
                <a:lnTo>
                  <a:pt x="-11450" y="285400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Banner及預覽框中顯示影片預覽圖</a:t>
            </a:r>
            <a:endParaRPr/>
          </a:p>
        </p:txBody>
      </p:sp>
      <p:sp>
        <p:nvSpPr>
          <p:cNvPr id="213" name="Google Shape;213;p12"/>
          <p:cNvSpPr/>
          <p:nvPr/>
        </p:nvSpPr>
        <p:spPr>
          <a:xfrm>
            <a:off x="1352600" y="4653136"/>
            <a:ext cx="122413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34261" y="22501"/>
                </a:lnTo>
                <a:lnTo>
                  <a:pt x="-16159" y="261157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Footer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6110"/>
            <a:ext cx="9906000" cy="5427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暢銷排行：商品列表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7473280" y="2708920"/>
            <a:ext cx="194421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6151" y="95228"/>
                </a:moveTo>
                <a:lnTo>
                  <a:pt x="-19360" y="95228"/>
                </a:lnTo>
                <a:lnTo>
                  <a:pt x="-12091" y="202282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顯示項目數量調整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1" name="Google Shape;221;p13"/>
          <p:cNvSpPr/>
          <p:nvPr/>
        </p:nvSpPr>
        <p:spPr>
          <a:xfrm>
            <a:off x="5097016" y="5655809"/>
            <a:ext cx="122413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3662" y="-105947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商品列表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1208584" y="5517232"/>
            <a:ext cx="122413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3194" y="-147506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側導覽列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登入：帳號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830" y="1323336"/>
            <a:ext cx="7612425" cy="51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/>
          <p:nvPr/>
        </p:nvSpPr>
        <p:spPr>
          <a:xfrm>
            <a:off x="6547774" y="3140968"/>
            <a:ext cx="2725706" cy="1080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1974" y="-67852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只輸入帳號資料但未輸入密碼情況下按下登入鍵，會alert提醒輸入密碼。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登入：密碼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139" y="1395344"/>
            <a:ext cx="7559721" cy="51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/>
          <p:nvPr/>
        </p:nvSpPr>
        <p:spPr>
          <a:xfrm>
            <a:off x="6547774" y="3140968"/>
            <a:ext cx="2725706" cy="1080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1974" y="-67852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未輸入任何資料的情況下，按下登入鍵，alert提醒輸入帳號資料。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008" y="1520457"/>
            <a:ext cx="4658969" cy="324102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6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登入資料比對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1064568" y="5241498"/>
            <a:ext cx="2808312" cy="648072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資料庫已有資料的會員帳號即可登入網站首頁</a:t>
            </a:r>
            <a:endParaRPr/>
          </a:p>
        </p:txBody>
      </p:sp>
      <p:pic>
        <p:nvPicPr>
          <p:cNvPr id="244" name="Google Shape;24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472" y="2369467"/>
            <a:ext cx="4630031" cy="239201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6"/>
          <p:cNvSpPr/>
          <p:nvPr/>
        </p:nvSpPr>
        <p:spPr>
          <a:xfrm>
            <a:off x="5950336" y="5241498"/>
            <a:ext cx="2808312" cy="648072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資料庫比對結果查無資料的話會提醒先註冊</a:t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1963169" y="3086213"/>
            <a:ext cx="360040" cy="72008"/>
          </a:xfrm>
          <a:prstGeom prst="rect">
            <a:avLst/>
          </a:prstGeom>
          <a:solidFill>
            <a:srgbClr val="F3F3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快速註冊（帳號、密碼）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7"/>
          <p:cNvSpPr/>
          <p:nvPr/>
        </p:nvSpPr>
        <p:spPr>
          <a:xfrm>
            <a:off x="1064568" y="5157192"/>
            <a:ext cx="2808312" cy="1008112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註冊畫面輸入要註冊的帳號及密碼按下註冊會員，資料就會存入後台資料庫</a:t>
            </a:r>
            <a:endParaRPr/>
          </a:p>
        </p:txBody>
      </p:sp>
      <p:sp>
        <p:nvSpPr>
          <p:cNvPr id="253" name="Google Shape;253;p17"/>
          <p:cNvSpPr/>
          <p:nvPr/>
        </p:nvSpPr>
        <p:spPr>
          <a:xfrm>
            <a:off x="5950336" y="5157192"/>
            <a:ext cx="2808312" cy="1008112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若是帳號有重複的狀況，會提醒請重新註冊</a:t>
            </a:r>
            <a:endParaRPr/>
          </a:p>
        </p:txBody>
      </p:sp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b="1814" l="0" r="0" t="0"/>
          <a:stretch/>
        </p:blipFill>
        <p:spPr>
          <a:xfrm>
            <a:off x="344488" y="2204864"/>
            <a:ext cx="4487338" cy="259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0823" y="2209428"/>
            <a:ext cx="4487338" cy="259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快速註冊（帳號、密碼）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2720752" y="5517232"/>
            <a:ext cx="4464496" cy="432048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會員資料頁面輸入資料後，新增到資料庫中。</a:t>
            </a:r>
            <a:endParaRPr/>
          </a:p>
        </p:txBody>
      </p:sp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3277" y="1787838"/>
            <a:ext cx="5579446" cy="354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影片總覽頁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931" y="1340768"/>
            <a:ext cx="80621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idx="4294967295" type="title"/>
          </p:nvPr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78" name="Google Shape;78;p2"/>
          <p:cNvSpPr txBox="1"/>
          <p:nvPr/>
        </p:nvSpPr>
        <p:spPr>
          <a:xfrm>
            <a:off x="993000" y="1052736"/>
            <a:ext cx="7920000" cy="540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小組成員簡介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動機與目的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網站核心功能模組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技術選型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路由架構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UI設計｜色彩配置｜LOGO概念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技術要點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流程演示DEMO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影片詳情頁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5370" y="1412776"/>
            <a:ext cx="497525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商品詳情頁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862" y="1772816"/>
            <a:ext cx="677227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商品詳情頁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575" y="2204864"/>
            <a:ext cx="68008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2748be270_0_2"/>
          <p:cNvSpPr txBox="1"/>
          <p:nvPr>
            <p:ph idx="1" type="body"/>
          </p:nvPr>
        </p:nvSpPr>
        <p:spPr>
          <a:xfrm>
            <a:off x="1065150" y="395300"/>
            <a:ext cx="7775700" cy="101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</a:pPr>
            <a:r>
              <a:rPr lang="zh-TW"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活動頁面總覽</a:t>
            </a:r>
            <a:endParaRPr/>
          </a:p>
        </p:txBody>
      </p:sp>
      <p:pic>
        <p:nvPicPr>
          <p:cNvPr id="293" name="Google Shape;293;g1b2748be270_0_2"/>
          <p:cNvPicPr preferRelativeResize="0"/>
          <p:nvPr/>
        </p:nvPicPr>
        <p:blipFill rotWithShape="1">
          <a:blip r:embed="rId3">
            <a:alphaModFix/>
          </a:blip>
          <a:srcRect b="-3390" l="0" r="0" t="3390"/>
          <a:stretch/>
        </p:blipFill>
        <p:spPr>
          <a:xfrm>
            <a:off x="0" y="1202150"/>
            <a:ext cx="9906002" cy="50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後台：管理登入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0" y="1359425"/>
            <a:ext cx="9113477" cy="4891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3"/>
          <p:cNvSpPr/>
          <p:nvPr/>
        </p:nvSpPr>
        <p:spPr>
          <a:xfrm>
            <a:off x="2972838" y="4826284"/>
            <a:ext cx="3960300" cy="7920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從資料庫拿取會員資料後，顯示在後台，並可做編輯與整筆刪除再傳回資料庫。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後台：會員管理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3775"/>
            <a:ext cx="9705252" cy="19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5" y="4208675"/>
            <a:ext cx="9871652" cy="10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/>
          <p:nvPr/>
        </p:nvSpPr>
        <p:spPr>
          <a:xfrm>
            <a:off x="5507000" y="3526350"/>
            <a:ext cx="2759100" cy="45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6947" y="47404"/>
                </a:moveTo>
                <a:lnTo>
                  <a:pt x="136936" y="-81035"/>
                </a:lnTo>
                <a:lnTo>
                  <a:pt x="141418" y="-177071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點擊編輯轉跳到會員編輯頁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9" name="Google Shape;309;p24"/>
          <p:cNvSpPr/>
          <p:nvPr/>
        </p:nvSpPr>
        <p:spPr>
          <a:xfrm>
            <a:off x="152400" y="909825"/>
            <a:ext cx="3093300" cy="7920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從資料庫拿取會員資料後，顯示在後台，並可做編輯與整筆刪除再傳回資料庫。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2544150" y="5549500"/>
            <a:ext cx="4817700" cy="4578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會員編輯後傳送到資料庫後畫面更新資料並顯示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後台：商品管理（書籍上架）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2417850" y="5266450"/>
            <a:ext cx="5070300" cy="6927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讀取資料庫資料顯示畫面，</a:t>
            </a: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並可點選</a:t>
            </a: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</a:t>
            </a: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或上架</a:t>
            </a: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書籍。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7" name="Google Shape;3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2141"/>
            <a:ext cx="9601198" cy="27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/>
        </p:nvSpPr>
        <p:spPr>
          <a:xfrm>
            <a:off x="632520" y="39985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後台：商品管理（書籍</a:t>
            </a:r>
            <a:r>
              <a:rPr b="1" lang="zh-TW" sz="3600">
                <a:solidFill>
                  <a:srgbClr val="FFC000"/>
                </a:solidFill>
              </a:rPr>
              <a:t>修改、</a:t>
            </a: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上架）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6035816" y="3033000"/>
            <a:ext cx="3744300" cy="7920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按照資料庫格式</a:t>
            </a: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</a:t>
            </a: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上架</a:t>
            </a: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書籍</a:t>
            </a: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，每個輸入匡都會對照到資料庫名稱做儲存。</a:t>
            </a:r>
            <a:endParaRPr/>
          </a:p>
        </p:txBody>
      </p:sp>
      <p:pic>
        <p:nvPicPr>
          <p:cNvPr id="324" name="Google Shape;3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25" y="1115000"/>
            <a:ext cx="5449750" cy="54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/>
        </p:nvSpPr>
        <p:spPr>
          <a:xfrm>
            <a:off x="632520" y="28535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後台：銷售圖表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75" y="1126875"/>
            <a:ext cx="9322399" cy="54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icrosoft JhengHei"/>
              <a:buNone/>
            </a:pPr>
            <a:r>
              <a:rPr lang="zh-TW" sz="4000"/>
              <a:t>流程演示DEMO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成員及分工簡介</a:t>
            </a:r>
            <a:endParaRPr/>
          </a:p>
        </p:txBody>
      </p:sp>
      <p:grpSp>
        <p:nvGrpSpPr>
          <p:cNvPr id="85" name="Google Shape;85;p3"/>
          <p:cNvGrpSpPr/>
          <p:nvPr/>
        </p:nvGrpSpPr>
        <p:grpSpPr>
          <a:xfrm>
            <a:off x="236713" y="1556792"/>
            <a:ext cx="9432573" cy="4903827"/>
            <a:chOff x="272480" y="1556792"/>
            <a:chExt cx="9432573" cy="4903827"/>
          </a:xfrm>
        </p:grpSpPr>
        <p:grpSp>
          <p:nvGrpSpPr>
            <p:cNvPr id="86" name="Google Shape;86;p3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8" name="Google Shape;88;p3"/>
              <p:cNvPicPr preferRelativeResize="0"/>
              <p:nvPr/>
            </p:nvPicPr>
            <p:blipFill rotWithShape="1">
              <a:blip r:embed="rId3">
                <a:alphaModFix/>
              </a:blip>
              <a:srcRect b="14760" l="0" r="0" t="515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" name="Google Shape;89;p3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組長：劉孟茹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Logo、UI與色彩配置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CSS </a:t>
                </a:r>
                <a:r>
                  <a:rPr lang="zh-TW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Variables設置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路由架構設計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首頁、商品列表切版及相關功能製作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搜尋欄功能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Header、Footer</a:t>
                </a:r>
                <a:endParaRPr/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資料表規劃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簡報製作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負責項目</a:t>
                </a:r>
                <a:endParaRPr sz="1200" u="sng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" name="Google Shape;92;p3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組員：吳冠宇</a:t>
                </a:r>
                <a:endParaRPr/>
              </a:p>
            </p:txBody>
          </p:sp>
          <p:sp>
            <p:nvSpPr>
              <p:cNvPr id="95" name="Google Shape;95;p3"/>
              <p:cNvSpPr txBox="1"/>
              <p:nvPr/>
            </p:nvSpPr>
            <p:spPr>
              <a:xfrm>
                <a:off x="3977116" y="4161658"/>
                <a:ext cx="2379435" cy="2821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Front-end</a:t>
                </a:r>
                <a:endParaRPr/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活動總覽頁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活動詳情頁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後台畫面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Back-end</a:t>
                </a:r>
                <a:endParaRPr/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會員管理功能連接資料庫刪改查。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銷售統計圖表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商品上、下架功能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負責項目</a:t>
                </a:r>
                <a:endParaRPr sz="1200" u="sng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98" name="Google Shape;98;p3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99" name="Google Shape;99;p3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gradFill>
                  <a:gsLst>
                    <a:gs pos="0">
                      <a:srgbClr val="FFC647"/>
                    </a:gs>
                    <a:gs pos="50000">
                      <a:srgbClr val="FFC600"/>
                    </a:gs>
                    <a:gs pos="100000">
                      <a:srgbClr val="E3B400"/>
                    </a:gs>
                  </a:gsLst>
                  <a:lin ang="5400000" scaled="0"/>
                </a:gradFill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3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4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組員：朱逸潔</a:t>
                  </a:r>
                  <a:endParaRPr/>
                </a:p>
              </p:txBody>
            </p:sp>
            <p:sp>
              <p:nvSpPr>
                <p:cNvPr id="101" name="Google Shape;101;p3"/>
                <p:cNvSpPr txBox="1"/>
                <p:nvPr/>
              </p:nvSpPr>
              <p:spPr>
                <a:xfrm>
                  <a:off x="3977116" y="4161656"/>
                  <a:ext cx="2379435" cy="25010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just">
                    <a:lnSpc>
                      <a:spcPct val="114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200" u="sng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Front-end</a:t>
                  </a:r>
                  <a:endParaRPr/>
                </a:p>
                <a:p>
                  <a:pPr indent="-171450" lvl="0" marL="17145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200"/>
                    <a:buFont typeface="Arial"/>
                    <a:buChar char="•"/>
                  </a:pPr>
                  <a:r>
                    <a:rPr lang="zh-TW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登入、註冊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171450" lvl="0" marL="17145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200"/>
                    <a:buFont typeface="Arial"/>
                    <a:buChar char="•"/>
                  </a:pPr>
                  <a:r>
                    <a:rPr lang="zh-TW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會員資料頁面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171450" lvl="0" marL="17145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200"/>
                    <a:buFont typeface="Arial"/>
                    <a:buChar char="•"/>
                  </a:pPr>
                  <a:r>
                    <a:rPr lang="zh-TW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會員資料連接後端，增刪改查功能。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None/>
                  </a:pPr>
                  <a:r>
                    <a:rPr lang="zh-TW" sz="1200" u="sng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Back-end</a:t>
                  </a:r>
                  <a:endParaRPr/>
                </a:p>
                <a:p>
                  <a:pPr indent="-171450" lvl="0" marL="17145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200"/>
                    <a:buFont typeface="Arial"/>
                    <a:buChar char="•"/>
                  </a:pPr>
                  <a:r>
                    <a:rPr lang="zh-TW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資料庫建置與維護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171450" lvl="0" marL="17145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200"/>
                    <a:buFont typeface="Arial"/>
                    <a:buChar char="•"/>
                  </a:pPr>
                  <a:r>
                    <a:rPr lang="zh-TW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登入驗證及註冊功能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3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200" u="sng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負責項目</a:t>
                  </a:r>
                  <a:endParaRPr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03" name="Google Shape;103;p3"/>
              <p:cNvPicPr preferRelativeResize="0"/>
              <p:nvPr/>
            </p:nvPicPr>
            <p:blipFill rotWithShape="1">
              <a:blip r:embed="rId4">
                <a:alphaModFix/>
              </a:blip>
              <a:srcRect b="32190" l="18276" r="22099" t="27398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" name="Google Shape;104;p3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105" name="Google Shape;105;p3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3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組員：蔡政廷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3"/>
              <p:cNvSpPr txBox="1"/>
              <p:nvPr/>
            </p:nvSpPr>
            <p:spPr>
              <a:xfrm>
                <a:off x="5236224" y="3856111"/>
                <a:ext cx="2039515" cy="22079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Front-end</a:t>
                </a:r>
                <a:endParaRPr/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影片總覽與影片內容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會員資料頁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購物車頁面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結帳頁面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商品頁放大鏡</a:t>
                </a:r>
                <a:endParaRPr/>
              </a:p>
              <a:p>
                <a:pPr indent="0" lvl="0" marL="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Back-end</a:t>
                </a:r>
                <a:endParaRPr/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資料庫串接＆畫面渲染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負責項目</a:t>
                </a:r>
                <a:endParaRPr sz="1200" u="sng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9" name="Google Shape;109;p3"/>
              <p:cNvPicPr preferRelativeResize="0"/>
              <p:nvPr/>
            </p:nvPicPr>
            <p:blipFill rotWithShape="1">
              <a:blip r:embed="rId5">
                <a:alphaModFix/>
              </a:blip>
              <a:srcRect b="28211" l="12149" r="11320" t="10563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0" name="Google Shape;110;p3"/>
            <p:cNvPicPr preferRelativeResize="0"/>
            <p:nvPr/>
          </p:nvPicPr>
          <p:blipFill rotWithShape="1">
            <a:blip r:embed="rId6">
              <a:alphaModFix/>
            </a:blip>
            <a:srcRect b="48575" l="29093" r="29093" t="20071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4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sz="4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zh-TW" sz="4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4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4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動機與目的、目標客群</a:t>
            </a:r>
            <a:endParaRPr/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1190796" y="1556792"/>
            <a:ext cx="7524408" cy="237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動機與目的</a:t>
            </a:r>
            <a:endParaRPr/>
          </a:p>
          <a:p>
            <a:pPr indent="-352425" lvl="1" marL="714375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目的：電商網站，主要販售藝術設計類別書籍，並做為相關資訊分享平台。 </a:t>
            </a:r>
            <a:endParaRPr/>
          </a:p>
          <a:p>
            <a:pPr indent="-352425" lvl="1" marL="714375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動機：將實體獨立書店轉換為有特定目標客群的電商網站。</a:t>
            </a:r>
            <a:endParaRPr/>
          </a:p>
        </p:txBody>
      </p:sp>
      <p:sp>
        <p:nvSpPr>
          <p:cNvPr id="117" name="Google Shape;117;p4"/>
          <p:cNvSpPr txBox="1"/>
          <p:nvPr/>
        </p:nvSpPr>
        <p:spPr>
          <a:xfrm>
            <a:off x="1190796" y="4248472"/>
            <a:ext cx="7524408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</a:pPr>
            <a:r>
              <a:rPr b="1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目標客群</a:t>
            </a:r>
            <a:endParaRPr b="1" sz="2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2425" lvl="1" marL="71437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◆"/>
            </a:pPr>
            <a:r>
              <a:rPr b="0" i="0" lang="zh-TW" sz="2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對藝術設計相關書籍類選書有需求的消費者。</a:t>
            </a:r>
            <a:endParaRPr b="0" i="0" sz="2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網站核心功能</a:t>
            </a: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1090234" y="5013176"/>
            <a:ext cx="7725532" cy="1008112"/>
            <a:chOff x="683852" y="5013176"/>
            <a:chExt cx="7725532" cy="1008112"/>
          </a:xfrm>
        </p:grpSpPr>
        <p:grpSp>
          <p:nvGrpSpPr>
            <p:cNvPr id="125" name="Google Shape;125;p5"/>
            <p:cNvGrpSpPr/>
            <p:nvPr/>
          </p:nvGrpSpPr>
          <p:grpSpPr>
            <a:xfrm>
              <a:off x="1424608" y="5013176"/>
              <a:ext cx="6984776" cy="1008112"/>
              <a:chOff x="1424608" y="5013176"/>
              <a:chExt cx="6984776" cy="1008112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1724235" y="5319386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800">
                    <a:solidFill>
                      <a:srgbClr val="29292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後台登入</a:t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3448562" y="5319385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800">
                    <a:solidFill>
                      <a:srgbClr val="29292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商品管理</a:t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5167100" y="5319384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800">
                    <a:solidFill>
                      <a:srgbClr val="29292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會員管理</a:t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6909610" y="5319384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800">
                    <a:solidFill>
                      <a:srgbClr val="29292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銷售圖表</a:t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1424608" y="5013176"/>
                <a:ext cx="6984776" cy="1008112"/>
              </a:xfrm>
              <a:prstGeom prst="roundRect">
                <a:avLst>
                  <a:gd fmla="val 10852" name="adj"/>
                </a:avLst>
              </a:prstGeom>
              <a:noFill/>
              <a:ln cap="flat" cmpd="sng" w="3810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5"/>
            <p:cNvSpPr/>
            <p:nvPr/>
          </p:nvSpPr>
          <p:spPr>
            <a:xfrm>
              <a:off x="683852" y="5396393"/>
              <a:ext cx="504056" cy="28725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39393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後台</a:t>
              </a: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090234" y="1581234"/>
            <a:ext cx="7725532" cy="2999893"/>
            <a:chOff x="683852" y="1581234"/>
            <a:chExt cx="7725532" cy="2999893"/>
          </a:xfrm>
        </p:grpSpPr>
        <p:sp>
          <p:nvSpPr>
            <p:cNvPr id="133" name="Google Shape;133;p5"/>
            <p:cNvSpPr/>
            <p:nvPr/>
          </p:nvSpPr>
          <p:spPr>
            <a:xfrm>
              <a:off x="1424608" y="1581234"/>
              <a:ext cx="6984776" cy="2999893"/>
            </a:xfrm>
            <a:prstGeom prst="roundRect">
              <a:avLst>
                <a:gd fmla="val 4943" name="adj"/>
              </a:avLst>
            </a:pr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24235" y="1884489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首頁</a:t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448562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註冊</a:t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448562" y="1884488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</a:t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172889" y="1884488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商品列表</a:t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6897216" y="1884487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商品詳情</a:t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6897216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6897887" y="3821385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結帳</a:t>
              </a:r>
              <a:endParaRPr b="1" sz="18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172889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</a:t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169024" y="3821384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會員中心</a:t>
              </a:r>
              <a:endParaRPr/>
            </a:p>
          </p:txBody>
        </p:sp>
        <p:cxnSp>
          <p:nvCxnSpPr>
            <p:cNvPr id="143" name="Google Shape;143;p5"/>
            <p:cNvCxnSpPr>
              <a:stCxn id="134" idx="3"/>
              <a:endCxn id="136" idx="1"/>
            </p:cNvCxnSpPr>
            <p:nvPr/>
          </p:nvCxnSpPr>
          <p:spPr>
            <a:xfrm>
              <a:off x="2912235" y="2105125"/>
              <a:ext cx="536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4" name="Google Shape;144;p5"/>
            <p:cNvCxnSpPr>
              <a:stCxn id="136" idx="3"/>
              <a:endCxn id="137" idx="1"/>
            </p:cNvCxnSpPr>
            <p:nvPr/>
          </p:nvCxnSpPr>
          <p:spPr>
            <a:xfrm>
              <a:off x="4636562" y="2105124"/>
              <a:ext cx="536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5" name="Google Shape;145;p5"/>
            <p:cNvCxnSpPr>
              <a:stCxn id="137" idx="3"/>
              <a:endCxn id="138" idx="1"/>
            </p:cNvCxnSpPr>
            <p:nvPr/>
          </p:nvCxnSpPr>
          <p:spPr>
            <a:xfrm>
              <a:off x="6360889" y="2105124"/>
              <a:ext cx="536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6" name="Google Shape;146;p5"/>
            <p:cNvCxnSpPr>
              <a:stCxn id="138" idx="2"/>
              <a:endCxn id="141" idx="0"/>
            </p:cNvCxnSpPr>
            <p:nvPr/>
          </p:nvCxnSpPr>
          <p:spPr>
            <a:xfrm rot="5400000">
              <a:off x="6365466" y="1727108"/>
              <a:ext cx="527100" cy="17244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7" name="Google Shape;147;p5"/>
            <p:cNvCxnSpPr>
              <a:stCxn id="141" idx="3"/>
              <a:endCxn id="139" idx="1"/>
            </p:cNvCxnSpPr>
            <p:nvPr/>
          </p:nvCxnSpPr>
          <p:spPr>
            <a:xfrm>
              <a:off x="6360889" y="3073572"/>
              <a:ext cx="536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8" name="Google Shape;148;p5"/>
            <p:cNvCxnSpPr>
              <a:stCxn id="135" idx="3"/>
              <a:endCxn id="141" idx="1"/>
            </p:cNvCxnSpPr>
            <p:nvPr/>
          </p:nvCxnSpPr>
          <p:spPr>
            <a:xfrm>
              <a:off x="4636562" y="3073572"/>
              <a:ext cx="536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9" name="Google Shape;149;p5"/>
            <p:cNvCxnSpPr>
              <a:stCxn id="134" idx="2"/>
              <a:endCxn id="135" idx="1"/>
            </p:cNvCxnSpPr>
            <p:nvPr/>
          </p:nvCxnSpPr>
          <p:spPr>
            <a:xfrm flipH="1" rot="-5400000">
              <a:off x="2509485" y="2134510"/>
              <a:ext cx="747900" cy="1130400"/>
            </a:xfrm>
            <a:prstGeom prst="bentConnector2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0" name="Google Shape;150;p5"/>
            <p:cNvCxnSpPr>
              <a:stCxn id="141" idx="2"/>
              <a:endCxn id="142" idx="0"/>
            </p:cNvCxnSpPr>
            <p:nvPr/>
          </p:nvCxnSpPr>
          <p:spPr>
            <a:xfrm flipH="1">
              <a:off x="5762989" y="3294207"/>
              <a:ext cx="3900" cy="5271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1" name="Google Shape;151;p5"/>
            <p:cNvCxnSpPr>
              <a:stCxn id="139" idx="2"/>
              <a:endCxn id="140" idx="0"/>
            </p:cNvCxnSpPr>
            <p:nvPr/>
          </p:nvCxnSpPr>
          <p:spPr>
            <a:xfrm>
              <a:off x="7491216" y="3294207"/>
              <a:ext cx="600" cy="5271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52" name="Google Shape;152;p5"/>
            <p:cNvSpPr/>
            <p:nvPr/>
          </p:nvSpPr>
          <p:spPr>
            <a:xfrm>
              <a:off x="683852" y="1959414"/>
              <a:ext cx="504056" cy="28725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39393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技術選型</a:t>
            </a:r>
            <a:endParaRPr/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20" y="1700808"/>
            <a:ext cx="8841432" cy="382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648" y="1262336"/>
            <a:ext cx="6662886" cy="5116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路由架構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41286">
            <a:off x="10399477" y="878979"/>
            <a:ext cx="2459337" cy="7247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UI設計｜LOGO概念｜色彩配置</a:t>
            </a:r>
            <a:endParaRPr/>
          </a:p>
        </p:txBody>
      </p:sp>
      <p:sp>
        <p:nvSpPr>
          <p:cNvPr id="174" name="Google Shape;174;p8"/>
          <p:cNvSpPr txBox="1"/>
          <p:nvPr>
            <p:ph idx="1" type="body"/>
          </p:nvPr>
        </p:nvSpPr>
        <p:spPr>
          <a:xfrm>
            <a:off x="1190796" y="1556792"/>
            <a:ext cx="7524408" cy="237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UI設計</a:t>
            </a:r>
            <a:endParaRPr sz="2400"/>
          </a:p>
          <a:p>
            <a:pPr indent="-352425" lvl="1" marL="714375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◆"/>
            </a:pPr>
            <a:r>
              <a:rPr lang="zh-TW" sz="2000"/>
              <a:t>使用希克定律，避免使用者因過多選擇而分心，使整體購物流程與體驗更加順暢。</a:t>
            </a:r>
            <a:endParaRPr sz="2000"/>
          </a:p>
          <a:p>
            <a:pPr indent="-352425" lvl="1" marL="714375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◆"/>
            </a:pPr>
            <a:r>
              <a:rPr lang="zh-TW" sz="2000"/>
              <a:t>使用圖標簡化資訊，協助使用者降低認知負荷。</a:t>
            </a:r>
            <a:endParaRPr sz="2000"/>
          </a:p>
          <a:p>
            <a:pPr indent="-352425" lvl="1" marL="714375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◆"/>
            </a:pPr>
            <a:r>
              <a:rPr lang="zh-TW" sz="2000"/>
              <a:t>考量繁體字的閱讀舒適性，字體不小於14px。</a:t>
            </a:r>
            <a:endParaRPr sz="2000"/>
          </a:p>
        </p:txBody>
      </p:sp>
      <p:sp>
        <p:nvSpPr>
          <p:cNvPr id="175" name="Google Shape;175;p8"/>
          <p:cNvSpPr txBox="1"/>
          <p:nvPr/>
        </p:nvSpPr>
        <p:spPr>
          <a:xfrm>
            <a:off x="1190796" y="4005064"/>
            <a:ext cx="4979684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LOGO概念及色彩配置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2425" lvl="1" marL="71437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◆"/>
            </a:pPr>
            <a:r>
              <a:rPr b="0" i="0" lang="zh-TW" sz="20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LOGO採用類手寫感字體，增加品牌的人文溫度。</a:t>
            </a:r>
            <a:endParaRPr b="0" i="0" sz="20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2425" lvl="1" marL="71437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◆"/>
            </a:pPr>
            <a:r>
              <a:rPr b="0" i="0" lang="zh-TW" sz="20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色彩配置以主色60%、輔色30%、重點色10%，佐以重點色以搭配。</a:t>
            </a:r>
            <a:endParaRPr b="0" i="0" sz="20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76" name="Google Shape;176;p8"/>
          <p:cNvGrpSpPr/>
          <p:nvPr/>
        </p:nvGrpSpPr>
        <p:grpSpPr>
          <a:xfrm>
            <a:off x="6698980" y="4833156"/>
            <a:ext cx="2016224" cy="504056"/>
            <a:chOff x="6393160" y="5661248"/>
            <a:chExt cx="2016224" cy="504056"/>
          </a:xfrm>
        </p:grpSpPr>
        <p:sp>
          <p:nvSpPr>
            <p:cNvPr id="177" name="Google Shape;177;p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首頁：顯圖輪播、Header搜尋欄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30337"/>
            <a:ext cx="9906000" cy="542766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5385048" y="2060848"/>
            <a:ext cx="158417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2875" y="-40145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Header搜尋欄</a:t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>
            <a:off x="8049344" y="5805264"/>
            <a:ext cx="158417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1068" y="195356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顯圖輪播控制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2021-04-12T00:49:08Z</dcterms:created>
  <dc:creator>Wei-Tsung Wang</dc:creator>
</cp:coreProperties>
</file>